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154FC4-658C-458F-949A-B59B89BB7704}">
  <a:tblStyle styleId="{DC154FC4-658C-458F-949A-B59B89BB77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5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4.xml"/><Relationship Id="rId32" Type="http://schemas.openxmlformats.org/officeDocument/2006/relationships/font" Target="fonts/Economica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c495402c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c495402c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bee0a98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bee0a98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bee0a98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bee0a98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d9171755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d917175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c86f0f75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c86f0f75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d9171755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d9171755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c86f0f7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c86f0f7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c86f0f75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c86f0f75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c495402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c49540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6ee46e5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6ee46e5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b806dd42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b806dd42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ccc577df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ccc577df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d9171755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7d9171755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806dd42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b806dd42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b806dd4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b806dd4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b806dd42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b806dd42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b806dd42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b806dd42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d9187a7f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d9187a7f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b806dd42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b806dd42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b9938f8e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b9938f8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bee0a9812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bee0a9812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b806dd42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b806dd4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3.xml"/><Relationship Id="rId4" Type="http://schemas.openxmlformats.org/officeDocument/2006/relationships/hyperlink" Target="https://www.sciencedirect.com/science/article/pii/S2405896318321839" TargetMode="External"/><Relationship Id="rId5" Type="http://schemas.openxmlformats.org/officeDocument/2006/relationships/slide" Target="/ppt/slides/slide23.xml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hyperlink" Target="https://arxiv.org/pdf/1807.10470.pdf" TargetMode="External"/><Relationship Id="rId5" Type="http://schemas.openxmlformats.org/officeDocument/2006/relationships/slide" Target="/ppt/slides/slide23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link.springer.com/article/10.1007/s00500-022-07388-y" TargetMode="External"/><Relationship Id="rId4" Type="http://schemas.openxmlformats.org/officeDocument/2006/relationships/slide" Target="/ppt/slides/slide23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pdf/1710.10724.pdf" TargetMode="External"/><Relationship Id="rId4" Type="http://schemas.openxmlformats.org/officeDocument/2006/relationships/hyperlink" Target="https://ieeexplore.ieee.org/document/9219310" TargetMode="External"/><Relationship Id="rId9" Type="http://schemas.openxmlformats.org/officeDocument/2006/relationships/hyperlink" Target="https://link.springer.com/article/10.1007/s00500-022-07388-y" TargetMode="External"/><Relationship Id="rId5" Type="http://schemas.openxmlformats.org/officeDocument/2006/relationships/hyperlink" Target="https://en.wikipedia.org/wiki/Metaheuristic" TargetMode="External"/><Relationship Id="rId6" Type="http://schemas.openxmlformats.org/officeDocument/2006/relationships/hyperlink" Target="https://github.com/JackCode784/CyberPhysical-Systems-Project" TargetMode="External"/><Relationship Id="rId7" Type="http://schemas.openxmlformats.org/officeDocument/2006/relationships/hyperlink" Target="https://www.sciencedirect.com/science/article/pii/S2405896318321839" TargetMode="External"/><Relationship Id="rId8" Type="http://schemas.openxmlformats.org/officeDocument/2006/relationships/hyperlink" Target="https://arxiv.org/pdf/1807.10470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eeexplore.ieee.org/stamp/stamp.jsp?tp=&amp;arnumber=9219310" TargetMode="External"/><Relationship Id="rId4" Type="http://schemas.openxmlformats.org/officeDocument/2006/relationships/slide" Target="/ppt/slides/slide23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Metaheuristic" TargetMode="External"/><Relationship Id="rId4" Type="http://schemas.openxmlformats.org/officeDocument/2006/relationships/slide" Target="/ppt/slides/slide23.xml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slide" Target="/ppt/slides/slide23.xml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0" y="1894500"/>
            <a:ext cx="9144000" cy="13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Uso dell’algoritmo BAS per la regolazione in ciclo chiuso tramite PID di sistemi per la navigazione marina autonoma</a:t>
            </a:r>
            <a:endParaRPr sz="38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11700" y="3911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Giacomo Fregara e Francesca Volti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Problemi</a:t>
            </a:r>
            <a:endParaRPr/>
          </a:p>
        </p:txBody>
      </p:sp>
      <p:sp>
        <p:nvSpPr>
          <p:cNvPr id="142" name="Google Shape;142;p22"/>
          <p:cNvSpPr txBox="1"/>
          <p:nvPr>
            <p:ph idx="2" type="body"/>
          </p:nvPr>
        </p:nvSpPr>
        <p:spPr>
          <a:xfrm>
            <a:off x="4813975" y="1491649"/>
            <a:ext cx="3999900" cy="8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Sostituendo al blocco “PID alt” il </a:t>
            </a:r>
            <a:r>
              <a:rPr b="1" lang="en">
                <a:solidFill>
                  <a:schemeClr val="dk1"/>
                </a:solidFill>
              </a:rPr>
              <a:t>PID controller</a:t>
            </a:r>
            <a:r>
              <a:rPr lang="en">
                <a:solidFill>
                  <a:schemeClr val="dk1"/>
                </a:solidFill>
              </a:rPr>
              <a:t> di Simulink, l’uscita sembra convergere.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2951" l="0" r="0" t="12724"/>
          <a:stretch/>
        </p:blipFill>
        <p:spPr>
          <a:xfrm>
            <a:off x="330125" y="2357113"/>
            <a:ext cx="4058388" cy="258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b="2547" l="0" r="0" t="9004"/>
          <a:stretch/>
        </p:blipFill>
        <p:spPr>
          <a:xfrm>
            <a:off x="4939050" y="2357100"/>
            <a:ext cx="3749714" cy="258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1689875" y="694600"/>
            <a:ext cx="1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PID alt</a:t>
            </a:r>
            <a:endParaRPr b="1"/>
          </a:p>
        </p:txBody>
      </p:sp>
      <p:sp>
        <p:nvSpPr>
          <p:cNvPr id="146" name="Google Shape;146;p22"/>
          <p:cNvSpPr txBox="1"/>
          <p:nvPr/>
        </p:nvSpPr>
        <p:spPr>
          <a:xfrm>
            <a:off x="5920825" y="694600"/>
            <a:ext cx="1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PID Controller</a:t>
            </a:r>
            <a:endParaRPr b="1"/>
          </a:p>
        </p:txBody>
      </p:sp>
      <p:cxnSp>
        <p:nvCxnSpPr>
          <p:cNvPr id="147" name="Google Shape;147;p22"/>
          <p:cNvCxnSpPr>
            <a:stCxn id="145" idx="2"/>
            <a:endCxn id="148" idx="0"/>
          </p:cNvCxnSpPr>
          <p:nvPr/>
        </p:nvCxnSpPr>
        <p:spPr>
          <a:xfrm>
            <a:off x="2359325" y="1094800"/>
            <a:ext cx="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2"/>
          <p:cNvCxnSpPr>
            <a:stCxn id="146" idx="2"/>
            <a:endCxn id="142" idx="0"/>
          </p:cNvCxnSpPr>
          <p:nvPr/>
        </p:nvCxnSpPr>
        <p:spPr>
          <a:xfrm>
            <a:off x="6813925" y="1094800"/>
            <a:ext cx="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2"/>
          <p:cNvSpPr txBox="1"/>
          <p:nvPr/>
        </p:nvSpPr>
        <p:spPr>
          <a:xfrm>
            <a:off x="299825" y="1491638"/>
            <a:ext cx="4119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simulazione mostra un’uscita (per ingresso a gradino) oscillante, invece che convergente.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610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MATLAB &amp; PID alt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58793" l="40216" r="38391" t="32046"/>
          <a:stretch/>
        </p:blipFill>
        <p:spPr>
          <a:xfrm>
            <a:off x="6906301" y="2226363"/>
            <a:ext cx="1700799" cy="6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0" y="789850"/>
            <a:ext cx="6906300" cy="3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40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"/>
              <a:buChar char="●"/>
            </a:pPr>
            <a:r>
              <a:rPr lang="en" sz="1660">
                <a:solidFill>
                  <a:schemeClr val="dk1"/>
                </a:solidFill>
              </a:rPr>
              <a:t>Abbiamo notato delle differenze nelle uscite del sistema usando il PID di Matlab e il PID costruito “a mano”;</a:t>
            </a:r>
            <a:br>
              <a:rPr lang="en" sz="1660">
                <a:solidFill>
                  <a:schemeClr val="dk1"/>
                </a:solidFill>
              </a:rPr>
            </a:b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>
                <a:solidFill>
                  <a:schemeClr val="dk1"/>
                </a:solidFill>
              </a:rPr>
              <a:t>La differenza tra questi due è data dalla parte </a:t>
            </a:r>
            <a:r>
              <a:rPr b="1" lang="en" sz="1650">
                <a:solidFill>
                  <a:schemeClr val="dk1"/>
                </a:solidFill>
              </a:rPr>
              <a:t>derivativa</a:t>
            </a:r>
            <a:r>
              <a:rPr lang="en" sz="1650">
                <a:solidFill>
                  <a:schemeClr val="dk1"/>
                </a:solidFill>
              </a:rPr>
              <a:t>, come si può notare dalla funzione di trasferimento del PID di MATLAB;</a:t>
            </a:r>
            <a:br>
              <a:rPr lang="en" sz="1650">
                <a:solidFill>
                  <a:schemeClr val="dk1"/>
                </a:solidFill>
              </a:rPr>
            </a:b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50"/>
              <a:buChar char="●"/>
            </a:pPr>
            <a:r>
              <a:rPr lang="en" sz="1650">
                <a:solidFill>
                  <a:schemeClr val="dk1"/>
                </a:solidFill>
              </a:rPr>
              <a:t>Come si può notare vi è un parametro </a:t>
            </a:r>
            <a:r>
              <a:rPr i="1" lang="en" sz="1650">
                <a:solidFill>
                  <a:schemeClr val="dk1"/>
                </a:solidFill>
              </a:rPr>
              <a:t>N</a:t>
            </a:r>
            <a:r>
              <a:rPr lang="en" sz="1650">
                <a:solidFill>
                  <a:schemeClr val="dk1"/>
                </a:solidFill>
              </a:rPr>
              <a:t> ("Filter coefficient") che serve a ridurre il rumore e le oscillazioni ad alta frequenza e rende il PID fisicamente realizzabile;</a:t>
            </a:r>
            <a:br>
              <a:rPr lang="en" sz="1650">
                <a:solidFill>
                  <a:schemeClr val="dk1"/>
                </a:solidFill>
              </a:rPr>
            </a:b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50"/>
              <a:buChar char="●"/>
            </a:pPr>
            <a:r>
              <a:rPr lang="en" sz="1650">
                <a:solidFill>
                  <a:schemeClr val="dk1"/>
                </a:solidFill>
              </a:rPr>
              <a:t>Escludendo la parte derivativa, le risposte usando PID alt e PID Controller coincidono.</a:t>
            </a:r>
            <a:endParaRPr sz="1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/>
        </p:nvSpPr>
        <p:spPr>
          <a:xfrm>
            <a:off x="916350" y="0"/>
            <a:ext cx="731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Media e varianza 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0" y="490925"/>
            <a:ext cx="910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 un campione di 100 esecuzioni sono state stimate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media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varianza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delle ITAE nei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minimi locali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trovati dall’algoritmo BAS per la regolazione in ciclo chiuso del sistema di riferimento, utilizzando la ITAE come funzione costo.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2713" l="8713" r="7011" t="12505"/>
          <a:stretch/>
        </p:blipFill>
        <p:spPr>
          <a:xfrm>
            <a:off x="2623976" y="1482300"/>
            <a:ext cx="6378852" cy="34093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24"/>
          <p:cNvGraphicFramePr/>
          <p:nvPr/>
        </p:nvGraphicFramePr>
        <p:xfrm>
          <a:off x="64025" y="2571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{DC154FC4-658C-458F-949A-B59B89BB7704}</a:tableStyleId>
              </a:tblPr>
              <a:tblGrid>
                <a:gridCol w="1248000"/>
                <a:gridCol w="1184600"/>
              </a:tblGrid>
              <a:tr h="43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Varianza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332.6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1.9422e+03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65" name="Google Shape;165;p24"/>
          <p:cNvCxnSpPr/>
          <p:nvPr/>
        </p:nvCxnSpPr>
        <p:spPr>
          <a:xfrm>
            <a:off x="1312025" y="3547100"/>
            <a:ext cx="1539300" cy="352200"/>
          </a:xfrm>
          <a:prstGeom prst="bentConnector3">
            <a:avLst>
              <a:gd fmla="val 17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/>
        </p:nvSpPr>
        <p:spPr>
          <a:xfrm>
            <a:off x="916350" y="0"/>
            <a:ext cx="731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Economica"/>
                <a:ea typeface="Economica"/>
                <a:cs typeface="Economica"/>
                <a:sym typeface="Economica"/>
              </a:rPr>
              <a:t>Miglioramento e correzioni del BAS</a:t>
            </a:r>
            <a:endParaRPr sz="25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14129" l="28270" r="10750" t="21701"/>
          <a:stretch/>
        </p:blipFill>
        <p:spPr>
          <a:xfrm>
            <a:off x="5869450" y="1206000"/>
            <a:ext cx="3103826" cy="3537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0" y="5060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Alcune modifiche apportate al BAS per migliorarne il tasso di convergenza sono mostrate in figura.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3" name="Google Shape;173;p25"/>
          <p:cNvCxnSpPr>
            <a:endCxn id="174" idx="3"/>
          </p:cNvCxnSpPr>
          <p:nvPr/>
        </p:nvCxnSpPr>
        <p:spPr>
          <a:xfrm rot="10800000">
            <a:off x="4947000" y="1374925"/>
            <a:ext cx="966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75" name="Google Shape;175;p25"/>
          <p:cNvCxnSpPr/>
          <p:nvPr/>
        </p:nvCxnSpPr>
        <p:spPr>
          <a:xfrm rot="10800000">
            <a:off x="4947050" y="2659925"/>
            <a:ext cx="966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76" name="Google Shape;176;p25"/>
          <p:cNvCxnSpPr>
            <a:endCxn id="177" idx="3"/>
          </p:cNvCxnSpPr>
          <p:nvPr/>
        </p:nvCxnSpPr>
        <p:spPr>
          <a:xfrm rot="10800000">
            <a:off x="4947150" y="3958650"/>
            <a:ext cx="9561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4" name="Google Shape;174;p25"/>
          <p:cNvSpPr txBox="1"/>
          <p:nvPr/>
        </p:nvSpPr>
        <p:spPr>
          <a:xfrm>
            <a:off x="176100" y="959575"/>
            <a:ext cx="4770900" cy="830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Il vettore di direzione viene ora scelto con densità di probabilità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uniforme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[-0.5, 0.5] invece che in [0, 1] così da includere componenti negative nella direzione di ricerca e non introdurre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bias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176100" y="2027879"/>
            <a:ext cx="4770900" cy="1262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 la funzione costo nelle prossime posizioni candidate è maggiore di quella attuale, rimaniamo fermi, così da non andare verso zone con costo maggiore, e non diminuiamo il passo; in questa implementazione, tuttavia, viene persa un’iterazione;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76250" y="3650850"/>
            <a:ext cx="4770900" cy="615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Utilizzo di diversi 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scheduling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per la diminuzione del passo e l’area di ricerca dello scarafaggio.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422550" y="4539500"/>
            <a:ext cx="45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Altre migliorie sono state impiegate, e.g. 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multistart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65050" y="2235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Confronto tra BAS e PID Tuner: risposte nel tempo</a:t>
            </a:r>
            <a:endParaRPr sz="3000"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7310" l="11264" r="8786" t="12701"/>
          <a:stretch/>
        </p:blipFill>
        <p:spPr>
          <a:xfrm>
            <a:off x="1649200" y="1639375"/>
            <a:ext cx="5845601" cy="316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0" y="8345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Le risposte nel tempo spesso mostrano un andamento oscillante (poli a parte reale negativa complessi coniugati in ciclo chiuso).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72125" y="44025"/>
            <a:ext cx="85206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Media e varianza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265900" y="492625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Avendo introdotto queste modifiche nel BAS, sono state nuovamente stimate </a:t>
            </a:r>
            <a:r>
              <a:rPr b="1" lang="en" sz="1400"/>
              <a:t>media </a:t>
            </a:r>
            <a:r>
              <a:rPr lang="en" sz="1400"/>
              <a:t>e </a:t>
            </a:r>
            <a:r>
              <a:rPr b="1" lang="en" sz="1400"/>
              <a:t>varianza </a:t>
            </a:r>
            <a:r>
              <a:rPr lang="en" sz="1400"/>
              <a:t>delle ITAE nei </a:t>
            </a:r>
            <a:r>
              <a:rPr b="1" lang="en" sz="1400"/>
              <a:t>minimi locali </a:t>
            </a:r>
            <a:r>
              <a:rPr lang="en" sz="1400"/>
              <a:t>da esso trovati sempre in riferimento al sistema precedente, su 100 esecuzioni.</a:t>
            </a:r>
            <a:endParaRPr sz="1400"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4050" l="8770" r="7216" t="12267"/>
          <a:stretch/>
        </p:blipFill>
        <p:spPr>
          <a:xfrm>
            <a:off x="3188249" y="1569798"/>
            <a:ext cx="5704476" cy="3018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27"/>
          <p:cNvGraphicFramePr/>
          <p:nvPr/>
        </p:nvGraphicFramePr>
        <p:xfrm>
          <a:off x="638900" y="241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{DC154FC4-658C-458F-949A-B59B89BB7704}</a:tableStyleId>
              </a:tblPr>
              <a:tblGrid>
                <a:gridCol w="1248000"/>
                <a:gridCol w="1184600"/>
              </a:tblGrid>
              <a:tr h="43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Varianza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256.9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103.8718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96" name="Google Shape;196;p27"/>
          <p:cNvCxnSpPr/>
          <p:nvPr/>
        </p:nvCxnSpPr>
        <p:spPr>
          <a:xfrm>
            <a:off x="1886900" y="3390763"/>
            <a:ext cx="1539300" cy="352200"/>
          </a:xfrm>
          <a:prstGeom prst="bentConnector3">
            <a:avLst>
              <a:gd fmla="val 17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istema semplificato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232825" y="491825"/>
            <a:ext cx="8789400" cy="4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/>
              <a:t>Viste le difficoltà nel controllare il sistema proposto da [</a:t>
            </a: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1</a:t>
            </a:r>
            <a:r>
              <a:rPr lang="en"/>
              <a:t>] a</a:t>
            </a:r>
            <a:r>
              <a:rPr lang="en">
                <a:solidFill>
                  <a:schemeClr val="dk1"/>
                </a:solidFill>
              </a:rPr>
              <a:t>bbiamo voluto ulteriormente testare il BAS con il sistema </a:t>
            </a:r>
            <a:r>
              <a:rPr lang="en"/>
              <a:t>semplificato in</a:t>
            </a:r>
            <a:r>
              <a:rPr lang="en">
                <a:solidFill>
                  <a:schemeClr val="dk1"/>
                </a:solidFill>
              </a:rPr>
              <a:t> “</a:t>
            </a:r>
            <a:r>
              <a:rPr lang="en" u="sng">
                <a:solidFill>
                  <a:schemeClr val="accent5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Asymmetric Steering Hydrodynamics Identification of a Differential Drive Unmanned Surface Vessel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”, </a:t>
            </a:r>
            <a:r>
              <a:rPr lang="en">
                <a:highlight>
                  <a:schemeClr val="lt1"/>
                </a:highlight>
              </a:rPr>
              <a:t>che infatti trascura il ritardo di sterzo del timone [</a:t>
            </a: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hlinkClick action="ppaction://hlinksldjump" r:id="rId5"/>
              </a:rPr>
              <a:t>5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];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Inoltre, abbiamo deciso implementare tutto il sistema usando gli script di </a:t>
            </a:r>
            <a:r>
              <a:rPr lang="en">
                <a:highlight>
                  <a:schemeClr val="lt1"/>
                </a:highlight>
              </a:rPr>
              <a:t>MATLAB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6">
            <a:alphaModFix/>
          </a:blip>
          <a:srcRect b="37516" l="60004" r="32316" t="56780"/>
          <a:stretch/>
        </p:blipFill>
        <p:spPr>
          <a:xfrm>
            <a:off x="4693274" y="1842961"/>
            <a:ext cx="986752" cy="3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7">
            <a:alphaModFix/>
          </a:blip>
          <a:srcRect b="17290" l="830" r="4776" t="21547"/>
          <a:stretch/>
        </p:blipFill>
        <p:spPr>
          <a:xfrm>
            <a:off x="232825" y="2339000"/>
            <a:ext cx="5647176" cy="1652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8"/>
          <p:cNvCxnSpPr/>
          <p:nvPr/>
        </p:nvCxnSpPr>
        <p:spPr>
          <a:xfrm flipH="1">
            <a:off x="3398100" y="1957425"/>
            <a:ext cx="1173900" cy="9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8"/>
          <p:cNvSpPr txBox="1"/>
          <p:nvPr/>
        </p:nvSpPr>
        <p:spPr>
          <a:xfrm>
            <a:off x="6044000" y="1961250"/>
            <a:ext cx="2464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6112650" y="2090975"/>
            <a:ext cx="2909400" cy="1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𝘳 è l’angolo di imbardata (</a:t>
            </a:r>
            <a:r>
              <a:rPr i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yaw rate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 che bisogna integrare per trovare 𝜓;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𝛿 è l’angolo del timone (</a:t>
            </a:r>
            <a:r>
              <a:rPr i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rudder angle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 desiderato;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C</a:t>
            </a:r>
            <a:r>
              <a:rPr lang="en" sz="2500"/>
              <a:t>onfronto tra BAS e PID Tuner</a:t>
            </a:r>
            <a:endParaRPr sz="2500"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250650" y="496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 risultati ottenuti dal BAS </a:t>
            </a:r>
            <a:r>
              <a:rPr lang="en"/>
              <a:t>proposto</a:t>
            </a:r>
            <a:r>
              <a:rPr lang="en">
                <a:solidFill>
                  <a:schemeClr val="dk1"/>
                </a:solidFill>
              </a:rPr>
              <a:t> sono anche più soddisfacenti rispetto a quelli ottenuti dal PID Tuner.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60935" l="15691" r="56711" t="15792"/>
          <a:stretch/>
        </p:blipFill>
        <p:spPr>
          <a:xfrm>
            <a:off x="4572000" y="1136175"/>
            <a:ext cx="3259177" cy="14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4">
            <a:alphaModFix/>
          </a:blip>
          <a:srcRect b="71105" l="15775" r="73357" t="17327"/>
          <a:stretch/>
        </p:blipFill>
        <p:spPr>
          <a:xfrm>
            <a:off x="4572000" y="2747675"/>
            <a:ext cx="1807375" cy="1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5">
            <a:alphaModFix/>
          </a:blip>
          <a:srcRect b="73763" l="15754" r="72798" t="17573"/>
          <a:stretch/>
        </p:blipFill>
        <p:spPr>
          <a:xfrm>
            <a:off x="4572000" y="3942699"/>
            <a:ext cx="2324925" cy="9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6">
            <a:alphaModFix/>
          </a:blip>
          <a:srcRect b="20862" l="10714" r="40203" t="12674"/>
          <a:stretch/>
        </p:blipFill>
        <p:spPr>
          <a:xfrm>
            <a:off x="83700" y="1204925"/>
            <a:ext cx="4488300" cy="329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7851200" y="2959838"/>
            <a:ext cx="12417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Coefficienti PID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7728050" y="4106525"/>
            <a:ext cx="1365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Margine di fase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7948775" y="1528900"/>
            <a:ext cx="11952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Informazioni sulla risposta al gradino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1" name="Google Shape;221;p29"/>
          <p:cNvCxnSpPr>
            <a:stCxn id="215" idx="3"/>
            <a:endCxn id="218" idx="1"/>
          </p:cNvCxnSpPr>
          <p:nvPr/>
        </p:nvCxnSpPr>
        <p:spPr>
          <a:xfrm>
            <a:off x="6379375" y="3268538"/>
            <a:ext cx="14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>
            <a:stCxn id="216" idx="3"/>
            <a:endCxn id="219" idx="1"/>
          </p:cNvCxnSpPr>
          <p:nvPr/>
        </p:nvCxnSpPr>
        <p:spPr>
          <a:xfrm>
            <a:off x="6896925" y="4419111"/>
            <a:ext cx="8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>
            <a:stCxn id="214" idx="3"/>
            <a:endCxn id="220" idx="1"/>
          </p:cNvCxnSpPr>
          <p:nvPr/>
        </p:nvCxnSpPr>
        <p:spPr>
          <a:xfrm>
            <a:off x="7831177" y="1880350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Beetle Swarm Antennae Search Algorithm (BSAS)</a:t>
            </a: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3270" l="7055" r="21239" t="26999"/>
          <a:stretch/>
        </p:blipFill>
        <p:spPr>
          <a:xfrm>
            <a:off x="5183236" y="1311100"/>
            <a:ext cx="3491236" cy="36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0" y="1411163"/>
            <a:ext cx="49962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" u="sng">
                <a:solidFill>
                  <a:schemeClr val="accent5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BSAS:Beetle Swarm Antennae Search Algorithm for Optimization Problems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” [</a:t>
            </a: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action="ppaction://hlinksldjump" r:id="rId5"/>
              </a:rPr>
              <a:t>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] introduce: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Una strategia 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feedback-based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per l’aggiornamento del passo (non più aggiornato ad ogni iterazione, ma solo se non trovati nuovi minimi locali);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Beetle swarm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per ricercare minimi locali lungo più direzioni (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scarafaggi contemporaneamente);</a:t>
            </a:r>
            <a:b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Una probabilità 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baseline="-25000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𝛅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che tutti i 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beetle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falliscano nel trovare un nuovo minimo locale.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0" y="5727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Nel BAS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direzione di ricerca è generata randomicamente ad ogni iterazione, il che rende l’algoritmo fortemente dipendente da essa e dal punto iniziale (randomico) e con elevata varianza nei risultati.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Confronto BAS, BSAS e PID Tuner: figure di merito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096" y="3045471"/>
            <a:ext cx="5077799" cy="19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75" y="1235125"/>
            <a:ext cx="37623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051" y="1526113"/>
            <a:ext cx="4233830" cy="12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150" y="5771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 BAS che BSAS ottengono generalmente risposte più veloci rispetto al PID Tuner (e anche con minore </a:t>
            </a:r>
            <a:r>
              <a:rPr i="1" lang="en"/>
              <a:t>overshoot</a:t>
            </a:r>
            <a:r>
              <a:rPr lang="en"/>
              <a:t>!), ma si noti l’ordine di grandezza dei coefficienti del PID.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0"/>
            <a:ext cx="85206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Indice</a:t>
            </a:r>
            <a:endParaRPr sz="358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412100"/>
            <a:ext cx="8520600" cy="47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Obiettivi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/>
              <a:t>Primo s</a:t>
            </a:r>
            <a:r>
              <a:rPr lang="en" sz="1350">
                <a:solidFill>
                  <a:schemeClr val="dk1"/>
                </a:solidFill>
              </a:rPr>
              <a:t>istema di riferimento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Beetle Antennae Search Algorithm (BAS)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Possibili funzioni costo BAS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Simulink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Problemi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PID Matlab VS PID alt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Media e varianza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Miglioramento e correzioni del BAS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Confronto tra BAS e PID Tuner: risposte nel tempo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Media e varianza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/>
              <a:t>Sistema semplificato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Confronto tra BAS e PID Tuner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Beetle Swarm Antennae Search Algorithm (BSAS)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Confronto BAS, BSAS e PID Tuner: figure di merito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Confronto BAS, BSAS e PID Tuner: risposte nel tempo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Media e varianza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Risultati e conclusioni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Bibliografia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Confronto BAS, BSAS e PID Tuner: risposte nel tempo</a:t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 b="4654" l="10455" r="9242" t="15504"/>
          <a:stretch/>
        </p:blipFill>
        <p:spPr>
          <a:xfrm>
            <a:off x="8" y="1594800"/>
            <a:ext cx="5397740" cy="28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 rotWithShape="1">
          <a:blip r:embed="rId4">
            <a:alphaModFix/>
          </a:blip>
          <a:srcRect b="730" l="6222" r="7711" t="22411"/>
          <a:stretch/>
        </p:blipFill>
        <p:spPr>
          <a:xfrm>
            <a:off x="5480175" y="1594800"/>
            <a:ext cx="3557374" cy="28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0" y="7974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Nonostante le ottime prestazioni del BSAS in caso di convergenza, bisogna far notare che esso riesce a ottenere dei parametri che portino alla convergenza meno spesso rispetto al BAS “migliorato”.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33575"/>
            <a:ext cx="8520600" cy="6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Media e varianza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-125" y="641075"/>
            <a:ext cx="91440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Ancora una volta sono state valutate, sotto le stesse condizioni delle stime precedenti, </a:t>
            </a:r>
            <a:r>
              <a:rPr b="1" lang="en" sz="1400"/>
              <a:t>media</a:t>
            </a:r>
            <a:r>
              <a:rPr lang="en" sz="1400"/>
              <a:t> e </a:t>
            </a:r>
            <a:r>
              <a:rPr b="1" lang="en" sz="1400"/>
              <a:t>varianza</a:t>
            </a:r>
            <a:r>
              <a:rPr lang="en" sz="1400"/>
              <a:t> dei </a:t>
            </a:r>
            <a:r>
              <a:rPr b="1" lang="en" sz="1400"/>
              <a:t>minimi locali</a:t>
            </a:r>
            <a:r>
              <a:rPr lang="en" sz="1400"/>
              <a:t> trovati dal BAS proposto e BSAS in riferimento del sistema semplificato.</a:t>
            </a:r>
            <a:endParaRPr sz="1400"/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4962" l="9430" r="6747" t="11355"/>
          <a:stretch/>
        </p:blipFill>
        <p:spPr>
          <a:xfrm>
            <a:off x="-125" y="1289075"/>
            <a:ext cx="5090150" cy="2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b="4775" l="9016" r="6481" t="10858"/>
          <a:stretch/>
        </p:blipFill>
        <p:spPr>
          <a:xfrm>
            <a:off x="4053850" y="2342325"/>
            <a:ext cx="5090150" cy="2699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" name="Google Shape;257;p33"/>
          <p:cNvGraphicFramePr/>
          <p:nvPr/>
        </p:nvGraphicFramePr>
        <p:xfrm>
          <a:off x="770875" y="410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{DC154FC4-658C-458F-949A-B59B89BB7704}</a:tableStyleId>
              </a:tblPr>
              <a:tblGrid>
                <a:gridCol w="1248000"/>
                <a:gridCol w="1184600"/>
              </a:tblGrid>
              <a:tr h="32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Varianza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2.4465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0.1279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58" name="Google Shape;258;p33"/>
          <p:cNvCxnSpPr/>
          <p:nvPr/>
        </p:nvCxnSpPr>
        <p:spPr>
          <a:xfrm>
            <a:off x="3203475" y="4501525"/>
            <a:ext cx="86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59" name="Google Shape;259;p33"/>
          <p:cNvGraphicFramePr/>
          <p:nvPr/>
        </p:nvGraphicFramePr>
        <p:xfrm>
          <a:off x="6271400" y="141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{DC154FC4-658C-458F-949A-B59B89BB7704}</a:tableStyleId>
              </a:tblPr>
              <a:tblGrid>
                <a:gridCol w="1248000"/>
                <a:gridCol w="1184600"/>
              </a:tblGrid>
              <a:tr h="32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Varianza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2.2548e+15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1.1629e+32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60" name="Google Shape;260;p33"/>
          <p:cNvCxnSpPr/>
          <p:nvPr/>
        </p:nvCxnSpPr>
        <p:spPr>
          <a:xfrm rot="10800000">
            <a:off x="5102925" y="1815700"/>
            <a:ext cx="112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Risultati e spunti</a:t>
            </a:r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0" y="496025"/>
            <a:ext cx="91440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Alcune considerazioni sui risultati ottenuti: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Il primo sistema sembra più difficile da controllare con BAS PID a causa delle forti oscillazioni presenti nell’uscita nel tempo;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Non risulta chiaro per quale motivo il BAS e BSAS tendano a dei parametri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𝘬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𝘬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𝘬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così elevati;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0" y="1942025"/>
            <a:ext cx="9144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Alcuni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spunti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per eventualmente proseguire quanto raggiunto finora: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Molti articoli hanno considerato il BAS in quanto algoritmo di ottimizzazione prestante e computazionalmente semplice per proporne alcune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varianti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(e.g. BSAS, EBAS, etc.) che ne migliorassero le caratteristiche (vedere l’introduzione di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questo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[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action="ppaction://hlinksldjump" r:id="rId4"/>
              </a:rPr>
              <a:t>7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]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per una loro lista);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questo lavoro è stato implementato senza particolari accorgimenti l’algoritmo BSAS originale, che però potrebbe venire ulteriormente analizzato per ottimizzarne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iperparametri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quali numero di iterazioni, 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scheduling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del passo e della distanza antenna-beetle, numero di 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beetle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etc. al fine di migliorarne il tasso di convergenza.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 proposito del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numero di 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beetle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nel BSAS, si è notato che, contrariamente alle aspettative, con un numero di 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beetle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crescente l’algoritmo tendeva più facilmente a trovare risposte nel tempo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divergenti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Si potrebbe valutare se si tratti di un baco nel codice o se esiste un limite superiore al numero di 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beetle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per il problema affrontato.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Bibliografia</a:t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311700" y="572700"/>
            <a:ext cx="8520600" cy="4570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J., Xiangyuan, L. Shuai, “</a:t>
            </a:r>
            <a:r>
              <a:rPr lang="en" sz="1400" u="sng">
                <a:solidFill>
                  <a:schemeClr val="accent5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BAS: Beetle Antennae Search Algorithm for Optimization Problems</a:t>
            </a:r>
            <a:r>
              <a:rPr lang="en" sz="1400">
                <a:highlight>
                  <a:schemeClr val="lt1"/>
                </a:highlight>
              </a:rPr>
              <a:t>”, International Journal of Robotics and Control, 2017</a:t>
            </a:r>
            <a:endParaRPr sz="1400">
              <a:highlight>
                <a:schemeClr val="lt1"/>
              </a:highlight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L. Zhou, K. Chen, Z. Chen, H. Dong and D. Song, "</a:t>
            </a:r>
            <a:r>
              <a:rPr lang="en" sz="1400" u="sng">
                <a:solidFill>
                  <a:schemeClr val="accent5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Course Control of Unmanned Sailboat Based on BAS-PID Algorithm</a:t>
            </a:r>
            <a:r>
              <a:rPr lang="en" sz="1400">
                <a:highlight>
                  <a:schemeClr val="lt1"/>
                </a:highlight>
              </a:rPr>
              <a:t>", </a:t>
            </a:r>
            <a:r>
              <a:rPr i="1" lang="en" sz="1400">
                <a:highlight>
                  <a:schemeClr val="lt1"/>
                </a:highlight>
              </a:rPr>
              <a:t>2020 International Conference on System Science and Engineering (ICSSE)</a:t>
            </a:r>
            <a:r>
              <a:rPr lang="en" sz="1400">
                <a:highlight>
                  <a:schemeClr val="lt1"/>
                </a:highlight>
              </a:rPr>
              <a:t>, Kagawa, Japan, 2020, pp. 1-5</a:t>
            </a:r>
            <a:br>
              <a:rPr lang="en" sz="1400">
                <a:highlight>
                  <a:schemeClr val="lt1"/>
                </a:highlight>
              </a:rPr>
            </a:br>
            <a:endParaRPr sz="1400">
              <a:highlight>
                <a:schemeClr val="lt1"/>
              </a:highlight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Meta-euristico: </a:t>
            </a:r>
            <a:r>
              <a:rPr lang="en" sz="14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https://en.wikipedia.org/wiki/Metaheuristic</a:t>
            </a:r>
            <a:br>
              <a:rPr lang="en" sz="1400">
                <a:highlight>
                  <a:schemeClr val="lt1"/>
                </a:highlight>
              </a:rPr>
            </a:br>
            <a:endParaRPr sz="1400">
              <a:highlight>
                <a:schemeClr val="lt1"/>
              </a:highlight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Codice implementato su Github: </a:t>
            </a:r>
            <a:r>
              <a:rPr lang="en" sz="1400" u="sng">
                <a:solidFill>
                  <a:schemeClr val="accent5"/>
                </a:solidFill>
                <a:highlight>
                  <a:schemeClr val="lt1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1400">
                <a:highlight>
                  <a:schemeClr val="lt1"/>
                </a:highlight>
              </a:rPr>
              <a:t>.</a:t>
            </a:r>
            <a:b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0832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G. Peeters, R. Boonen, M. Vanierschot, M. DeFilippo, P. Robinette, P. Slaets, “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Asymmetric Steering Hydrodynamics Identification of a Differential Drive Unmanned Surface Vessel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”, his research was f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unded by Flanders Research Foundation, IFAC-PapersOnLine,Volume 51, Issue 29, 2018</a:t>
            </a:r>
            <a:b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J</a:t>
            </a:r>
            <a:r>
              <a:rPr lang="en" sz="1400">
                <a:highlight>
                  <a:srgbClr val="FFFFFF"/>
                </a:highlight>
              </a:rPr>
              <a:t>.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Wang, H</a:t>
            </a:r>
            <a:r>
              <a:rPr lang="en" sz="1400">
                <a:highlight>
                  <a:srgbClr val="FFFFFF"/>
                </a:highlight>
              </a:rPr>
              <a:t>.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Chen, “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BSAS:Beetle Swarm Antennae Search Algorithm for Optimization Problems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”, 2018</a:t>
            </a:r>
            <a:b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Qian, Q., Deng, Y., Sun, H. et al.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Enhanced beetle antennae search algorithm for complex and unbiased optimization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. Soft Comput 26, 10331–10369 (2022). https://doi.org/10.1007/s00500-022-07388-y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43025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Obiettivi 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43025" y="801300"/>
            <a:ext cx="8522100" cy="354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Implementare </a:t>
            </a:r>
            <a:r>
              <a:rPr lang="en">
                <a:solidFill>
                  <a:schemeClr val="dk1"/>
                </a:solidFill>
              </a:rPr>
              <a:t>ed utilizzare il </a:t>
            </a:r>
            <a:r>
              <a:rPr i="1" lang="en">
                <a:solidFill>
                  <a:schemeClr val="dk1"/>
                </a:solidFill>
              </a:rPr>
              <a:t>Beetle Antennae Search Algorithm</a:t>
            </a:r>
            <a:r>
              <a:rPr lang="en">
                <a:solidFill>
                  <a:schemeClr val="dk1"/>
                </a:solidFill>
              </a:rPr>
              <a:t> (BAS) [</a:t>
            </a: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1</a:t>
            </a:r>
            <a:r>
              <a:rPr lang="en">
                <a:solidFill>
                  <a:schemeClr val="dk1"/>
                </a:solidFill>
              </a:rPr>
              <a:t>]</a:t>
            </a:r>
            <a:r>
              <a:rPr lang="en">
                <a:solidFill>
                  <a:schemeClr val="dk1"/>
                </a:solidFill>
              </a:rPr>
              <a:t> per determinare i parametri 𝘬</a:t>
            </a:r>
            <a:r>
              <a:rPr baseline="-25000"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𝘬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𝘬</a:t>
            </a:r>
            <a:r>
              <a:rPr baseline="-25000" lang="en">
                <a:solidFill>
                  <a:schemeClr val="dk1"/>
                </a:solidFill>
              </a:rPr>
              <a:t>d </a:t>
            </a:r>
            <a:r>
              <a:rPr lang="en">
                <a:solidFill>
                  <a:schemeClr val="dk1"/>
                </a:solidFill>
              </a:rPr>
              <a:t>del PID al fine di </a:t>
            </a:r>
            <a:r>
              <a:rPr b="1" lang="en">
                <a:solidFill>
                  <a:schemeClr val="dk1"/>
                </a:solidFill>
              </a:rPr>
              <a:t>regolare </a:t>
            </a:r>
            <a:r>
              <a:rPr lang="en">
                <a:solidFill>
                  <a:schemeClr val="dk1"/>
                </a:solidFill>
              </a:rPr>
              <a:t>alcuni sistemi per la navigazione marina autonoma;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Simulare </a:t>
            </a:r>
            <a:r>
              <a:rPr lang="en">
                <a:solidFill>
                  <a:schemeClr val="dk1"/>
                </a:solidFill>
              </a:rPr>
              <a:t>il sistema su MATLAB/Simulink;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Commentare i risultati </a:t>
            </a:r>
            <a:r>
              <a:rPr lang="en">
                <a:solidFill>
                  <a:schemeClr val="dk1"/>
                </a:solidFill>
              </a:rPr>
              <a:t>ottenuti utilizzando il BAS, confrontandoli con quelli del PID Tuner di MATLAB.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Primo sistema di riferimento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0" y="572690"/>
            <a:ext cx="8520600" cy="6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Sistema proposto dall’articolo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Course Control of Unmanned Sailboat Based on BAS-PID Algorithm</a:t>
            </a:r>
            <a:r>
              <a:rPr lang="en">
                <a:solidFill>
                  <a:schemeClr val="dk1"/>
                </a:solidFill>
              </a:rPr>
              <a:t>” [</a:t>
            </a: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2</a:t>
            </a:r>
            <a:r>
              <a:rPr lang="en">
                <a:solidFill>
                  <a:schemeClr val="dk1"/>
                </a:solidFill>
              </a:rPr>
              <a:t>];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475" y="1497413"/>
            <a:ext cx="6289851" cy="19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2595600" y="1413475"/>
            <a:ext cx="1143300" cy="690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100" y="3946300"/>
            <a:ext cx="1905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9425" y="3932025"/>
            <a:ext cx="1447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3984413"/>
            <a:ext cx="3371850" cy="63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/>
          <p:nvPr/>
        </p:nvCxnSpPr>
        <p:spPr>
          <a:xfrm flipH="1">
            <a:off x="2539450" y="2968763"/>
            <a:ext cx="364500" cy="96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>
            <a:off x="4508400" y="3015425"/>
            <a:ext cx="127200" cy="8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>
            <a:off x="5906625" y="2999100"/>
            <a:ext cx="708900" cy="9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Primo sistema di riferimento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0" y="711750"/>
            <a:ext cx="91440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𝜓</a:t>
            </a:r>
            <a:r>
              <a:rPr baseline="-25000" i="1" lang="en" sz="1700">
                <a:solidFill>
                  <a:srgbClr val="000000"/>
                </a:solidFill>
              </a:rPr>
              <a:t>c</a:t>
            </a:r>
            <a:r>
              <a:rPr lang="en" sz="1700">
                <a:solidFill>
                  <a:srgbClr val="000000"/>
                </a:solidFill>
              </a:rPr>
              <a:t>  è l’angolo di traiettoria (</a:t>
            </a:r>
            <a:r>
              <a:rPr i="1" lang="en" sz="1700">
                <a:solidFill>
                  <a:srgbClr val="000000"/>
                </a:solidFill>
              </a:rPr>
              <a:t>course angle</a:t>
            </a:r>
            <a:r>
              <a:rPr lang="en" sz="1700">
                <a:solidFill>
                  <a:srgbClr val="000000"/>
                </a:solidFill>
              </a:rPr>
              <a:t>) desiderato, di riferimento;</a:t>
            </a:r>
            <a:br>
              <a:rPr lang="en" sz="1700">
                <a:solidFill>
                  <a:srgbClr val="000000"/>
                </a:solidFill>
              </a:rPr>
            </a:b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/>
              <a:t>𝜓 è l’angolo di traiettoria effettivo;</a:t>
            </a:r>
            <a:br>
              <a:rPr lang="en" sz="1700"/>
            </a:b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𝛿</a:t>
            </a:r>
            <a:r>
              <a:rPr baseline="-25000" i="1" lang="en" sz="1700"/>
              <a:t>c</a:t>
            </a:r>
            <a:r>
              <a:rPr i="1" lang="en" sz="1700"/>
              <a:t> </a:t>
            </a:r>
            <a:r>
              <a:rPr lang="en" sz="1700"/>
              <a:t> è l’angolo del timone (</a:t>
            </a:r>
            <a:r>
              <a:rPr i="1" lang="en" sz="1700"/>
              <a:t>rudder angle</a:t>
            </a:r>
            <a:r>
              <a:rPr lang="en" sz="1700"/>
              <a:t>) desiderato, di riferimento;</a:t>
            </a:r>
            <a:br>
              <a:rPr lang="en" sz="1700"/>
            </a:b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𝛿 è l’angolo del timone effettivo;</a:t>
            </a:r>
            <a:br>
              <a:rPr lang="en" sz="1700"/>
            </a:br>
            <a:endParaRPr sz="22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Il blocco “</a:t>
            </a:r>
            <a:r>
              <a:rPr i="1" lang="en"/>
              <a:t>Steering gear system</a:t>
            </a:r>
            <a:r>
              <a:rPr lang="en"/>
              <a:t>” modella il ritardo di sterzo del timone;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Il blocco “</a:t>
            </a:r>
            <a:r>
              <a:rPr i="1" lang="en"/>
              <a:t>Sailboat model</a:t>
            </a:r>
            <a:r>
              <a:rPr lang="en"/>
              <a:t>” modella la relazione tra l’angolo del timone </a:t>
            </a:r>
            <a:r>
              <a:rPr lang="en" sz="1700"/>
              <a:t>𝛿 e l’angolo di traiettoria 𝜓, secondo le equazioni del modello di Nomoto [</a:t>
            </a:r>
            <a:r>
              <a:rPr lang="en" sz="1700" u="sng">
                <a:solidFill>
                  <a:schemeClr val="hlink"/>
                </a:solidFill>
                <a:hlinkClick action="ppaction://hlinksldjump" r:id="rId3"/>
              </a:rPr>
              <a:t>2</a:t>
            </a:r>
            <a:r>
              <a:rPr lang="en" sz="1700"/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highlight>
                  <a:srgbClr val="FFFFFF"/>
                </a:highlight>
              </a:rPr>
              <a:t>Beetle Antennae Search Algorithm (BAS)</a:t>
            </a:r>
            <a:endParaRPr sz="25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0" y="571050"/>
            <a:ext cx="7178100" cy="43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Il </a:t>
            </a:r>
            <a:r>
              <a:rPr b="1" i="1" lang="en" sz="1400">
                <a:solidFill>
                  <a:schemeClr val="dk1"/>
                </a:solidFill>
              </a:rPr>
              <a:t>Beetle Antennae Search Algorithm </a:t>
            </a:r>
            <a:r>
              <a:rPr lang="en" sz="1400">
                <a:solidFill>
                  <a:schemeClr val="dk1"/>
                </a:solidFill>
              </a:rPr>
              <a:t>(BAS) è un algoritmo di ottimizzazione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meta-euristico</a:t>
            </a:r>
            <a:r>
              <a:rPr lang="en" sz="1400"/>
              <a:t> [</a:t>
            </a:r>
            <a:r>
              <a:rPr lang="en" sz="1400" u="sng">
                <a:solidFill>
                  <a:schemeClr val="hlink"/>
                </a:solidFill>
                <a:hlinkClick action="ppaction://hlinksldjump" r:id="rId4"/>
              </a:rPr>
              <a:t>3</a:t>
            </a:r>
            <a:r>
              <a:rPr lang="en" sz="1400"/>
              <a:t>] </a:t>
            </a:r>
            <a:r>
              <a:rPr lang="en" sz="1400">
                <a:solidFill>
                  <a:schemeClr val="dk1"/>
                </a:solidFill>
              </a:rPr>
              <a:t>ispirato al comportamento di rilevamento e ricerca degli scarafaggi;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Esplorano </a:t>
            </a:r>
            <a:r>
              <a:rPr b="1" lang="en" sz="1400">
                <a:solidFill>
                  <a:schemeClr val="dk1"/>
                </a:solidFill>
              </a:rPr>
              <a:t>randomicamente</a:t>
            </a:r>
            <a:r>
              <a:rPr lang="en" sz="1400">
                <a:solidFill>
                  <a:schemeClr val="dk1"/>
                </a:solidFill>
              </a:rPr>
              <a:t> le loro vicinanze tramite entrambe le antenne e, trovando una maggiore concentrazione di “odore”, si muovono verso essa;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Formulando una </a:t>
            </a:r>
            <a:r>
              <a:rPr b="1" lang="en" sz="1400">
                <a:solidFill>
                  <a:schemeClr val="dk1"/>
                </a:solidFill>
              </a:rPr>
              <a:t>funzione obiettivo</a:t>
            </a:r>
            <a:r>
              <a:rPr lang="en" sz="1400">
                <a:solidFill>
                  <a:schemeClr val="dk1"/>
                </a:solidFill>
              </a:rPr>
              <a:t> da ottimizzare (concentrazione di “odore”), è possibile ricreare la stessa dinamica come algoritmo di ottimizzazione;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Vantaggi</a:t>
            </a:r>
            <a:r>
              <a:rPr lang="en" sz="1400">
                <a:solidFill>
                  <a:schemeClr val="dk1"/>
                </a:solidFill>
              </a:rPr>
              <a:t>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pochi parametri di configurazioni;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brevi tempi di esecuzione;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Complessità </a:t>
            </a:r>
            <a:r>
              <a:rPr i="1" lang="en">
                <a:solidFill>
                  <a:schemeClr val="dk1"/>
                </a:solidFill>
              </a:rPr>
              <a:t>O(K*N)</a:t>
            </a:r>
            <a:r>
              <a:rPr lang="en">
                <a:solidFill>
                  <a:schemeClr val="dk1"/>
                </a:solidFill>
              </a:rPr>
              <a:t> dove </a:t>
            </a:r>
            <a:r>
              <a:rPr i="1" lang="en">
                <a:solidFill>
                  <a:schemeClr val="dk1"/>
                </a:solidFill>
              </a:rPr>
              <a:t>K</a:t>
            </a:r>
            <a:r>
              <a:rPr lang="en">
                <a:solidFill>
                  <a:schemeClr val="dk1"/>
                </a:solidFill>
              </a:rPr>
              <a:t> è la dimensione </a:t>
            </a:r>
            <a:r>
              <a:rPr lang="en"/>
              <a:t>dello spazio da esplorare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/>
              <a:t>per noi </a:t>
            </a:r>
            <a:r>
              <a:rPr i="1" lang="en"/>
              <a:t>K = 3</a:t>
            </a:r>
            <a:r>
              <a:rPr lang="en"/>
              <a:t>, i coefficienti del PID</a:t>
            </a:r>
            <a:r>
              <a:rPr lang="en">
                <a:solidFill>
                  <a:schemeClr val="dk1"/>
                </a:solidFill>
              </a:rPr>
              <a:t>) e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il numero massimo di iterazioni</a:t>
            </a:r>
            <a:r>
              <a:rPr lang="en"/>
              <a:t>;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/>
              <a:t>N</a:t>
            </a:r>
            <a:r>
              <a:rPr lang="en">
                <a:solidFill>
                  <a:schemeClr val="dk1"/>
                </a:solidFill>
              </a:rPr>
              <a:t>on necessita del calcolo di derivate.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Svantaggi</a:t>
            </a:r>
            <a:r>
              <a:rPr lang="en" sz="1400">
                <a:solidFill>
                  <a:schemeClr val="dk1"/>
                </a:solidFill>
              </a:rPr>
              <a:t>: prestazioni povere ed instabilità in problemi di ottimizzazione ad alta dimensionalità, elevata varianza nei risultati.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049" y="572700"/>
            <a:ext cx="1654250" cy="44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333333"/>
                </a:solidFill>
                <a:highlight>
                  <a:srgbClr val="FFFFFF"/>
                </a:highlight>
              </a:rPr>
              <a:t>B</a:t>
            </a:r>
            <a:r>
              <a:rPr lang="en" sz="2500">
                <a:highlight>
                  <a:srgbClr val="FFFFFF"/>
                </a:highlight>
              </a:rPr>
              <a:t>eetle Antennae Search Algorithm (BAS</a:t>
            </a:r>
            <a:r>
              <a:rPr lang="en" sz="2500">
                <a:solidFill>
                  <a:srgbClr val="333333"/>
                </a:solidFill>
                <a:highlight>
                  <a:srgbClr val="FFFFFF"/>
                </a:highlight>
              </a:rPr>
              <a:t>)</a:t>
            </a:r>
            <a:endParaRPr sz="2500"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7730" l="3712" r="65579" t="38060"/>
          <a:stretch/>
        </p:blipFill>
        <p:spPr>
          <a:xfrm>
            <a:off x="4572000" y="855000"/>
            <a:ext cx="4334577" cy="41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28336" l="20735" r="17237" t="27152"/>
          <a:stretch/>
        </p:blipFill>
        <p:spPr>
          <a:xfrm>
            <a:off x="311700" y="975751"/>
            <a:ext cx="3198702" cy="24860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951975" y="360138"/>
            <a:ext cx="14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Pseudocodice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6739200" y="480900"/>
            <a:ext cx="2278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Implementazione MATLAB [</a:t>
            </a: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4</a:t>
            </a:r>
            <a:r>
              <a:rPr lang="en"/>
              <a:t>]</a:t>
            </a:r>
            <a:endParaRPr/>
          </a:p>
        </p:txBody>
      </p:sp>
      <p:cxnSp>
        <p:nvCxnSpPr>
          <p:cNvPr id="112" name="Google Shape;112;p19"/>
          <p:cNvCxnSpPr>
            <a:stCxn id="107" idx="2"/>
            <a:endCxn id="109" idx="0"/>
          </p:cNvCxnSpPr>
          <p:nvPr/>
        </p:nvCxnSpPr>
        <p:spPr>
          <a:xfrm flipH="1">
            <a:off x="1911000" y="572700"/>
            <a:ext cx="2661000" cy="4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>
            <a:stCxn id="107" idx="2"/>
            <a:endCxn id="108" idx="0"/>
          </p:cNvCxnSpPr>
          <p:nvPr/>
        </p:nvCxnSpPr>
        <p:spPr>
          <a:xfrm>
            <a:off x="4572000" y="572700"/>
            <a:ext cx="21672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" name="Google Shape;114;p19"/>
          <p:cNvPicPr preferRelativeResize="0"/>
          <p:nvPr/>
        </p:nvPicPr>
        <p:blipFill rotWithShape="1">
          <a:blip r:embed="rId6">
            <a:alphaModFix/>
          </a:blip>
          <a:srcRect b="56526" l="36331" r="19985" t="36200"/>
          <a:stretch/>
        </p:blipFill>
        <p:spPr>
          <a:xfrm>
            <a:off x="713675" y="3529500"/>
            <a:ext cx="2552701" cy="45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6">
            <a:alphaModFix/>
          </a:blip>
          <a:srcRect b="33229" l="34766" r="19821" t="57868"/>
          <a:stretch/>
        </p:blipFill>
        <p:spPr>
          <a:xfrm>
            <a:off x="665313" y="3987400"/>
            <a:ext cx="2369375" cy="5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7">
            <a:alphaModFix/>
          </a:blip>
          <a:srcRect b="22337" l="24369" r="19674" t="71209"/>
          <a:stretch/>
        </p:blipFill>
        <p:spPr>
          <a:xfrm>
            <a:off x="576101" y="4574250"/>
            <a:ext cx="2995235" cy="374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/>
          <p:nvPr/>
        </p:nvCxnSpPr>
        <p:spPr>
          <a:xfrm>
            <a:off x="226225" y="3529500"/>
            <a:ext cx="389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333333"/>
                </a:solidFill>
                <a:highlight>
                  <a:srgbClr val="FFFFFF"/>
                </a:highlight>
              </a:rPr>
              <a:t>Possibili funzioni costo </a:t>
            </a:r>
            <a:r>
              <a:rPr lang="en" sz="3000">
                <a:solidFill>
                  <a:srgbClr val="333333"/>
                </a:solidFill>
                <a:highlight>
                  <a:srgbClr val="FFFFFF"/>
                </a:highlight>
              </a:rPr>
              <a:t>BAS</a:t>
            </a:r>
            <a:endParaRPr sz="3000"/>
          </a:p>
        </p:txBody>
      </p:sp>
      <p:sp>
        <p:nvSpPr>
          <p:cNvPr id="123" name="Google Shape;123;p20"/>
          <p:cNvSpPr txBox="1"/>
          <p:nvPr/>
        </p:nvSpPr>
        <p:spPr>
          <a:xfrm>
            <a:off x="0" y="5727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Funzione costo</a:t>
            </a:r>
            <a:r>
              <a:rPr lang="en"/>
              <a:t>: </a:t>
            </a:r>
            <a:r>
              <a:rPr lang="en"/>
              <a:t>Michalewicz function, usata come benchmark. Minimi globali noti per certi valori di </a:t>
            </a:r>
            <a:r>
              <a:rPr i="1" lang="en"/>
              <a:t>d</a:t>
            </a:r>
            <a:r>
              <a:rPr lang="en"/>
              <a:t>.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13" y="25717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Funzione costo</a:t>
            </a:r>
            <a:r>
              <a:rPr lang="en"/>
              <a:t>: Integral Time Absolute Error (ITAE), usata per selezionare i parametri del PID.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163" y="1057875"/>
            <a:ext cx="34956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000" y="3457125"/>
            <a:ext cx="208597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8749" l="1429" r="0" t="10390"/>
          <a:stretch/>
        </p:blipFill>
        <p:spPr>
          <a:xfrm>
            <a:off x="1417763" y="1034400"/>
            <a:ext cx="7253651" cy="20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4">
            <a:alphaModFix/>
          </a:blip>
          <a:srcRect b="49227" l="6821" r="62858" t="25189"/>
          <a:stretch/>
        </p:blipFill>
        <p:spPr>
          <a:xfrm>
            <a:off x="2510425" y="3306414"/>
            <a:ext cx="2772526" cy="12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Simulink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0" y="572700"/>
            <a:ext cx="4108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Sistema implementato su Simulink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5" name="Google Shape;135;p21"/>
          <p:cNvCxnSpPr>
            <a:endCxn id="132" idx="0"/>
          </p:cNvCxnSpPr>
          <p:nvPr/>
        </p:nvCxnSpPr>
        <p:spPr>
          <a:xfrm flipH="1">
            <a:off x="3896688" y="2598114"/>
            <a:ext cx="206100" cy="7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1"/>
          <p:cNvSpPr txBox="1"/>
          <p:nvPr/>
        </p:nvSpPr>
        <p:spPr>
          <a:xfrm>
            <a:off x="472588" y="3644950"/>
            <a:ext cx="200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Blocco “PID alt”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